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91" r:id="rId9"/>
    <p:sldId id="269" r:id="rId10"/>
    <p:sldId id="268" r:id="rId11"/>
    <p:sldId id="270" r:id="rId12"/>
    <p:sldId id="271" r:id="rId13"/>
    <p:sldId id="29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5B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A0F1-406A-4412-A003-827A07C650B9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9A2F-B129-4EDC-A33C-FD6BD7B1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31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A0F1-406A-4412-A003-827A07C650B9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9A2F-B129-4EDC-A33C-FD6BD7B1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3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A0F1-406A-4412-A003-827A07C650B9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9A2F-B129-4EDC-A33C-FD6BD7B1864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8270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A0F1-406A-4412-A003-827A07C650B9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9A2F-B129-4EDC-A33C-FD6BD7B1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94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A0F1-406A-4412-A003-827A07C650B9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9A2F-B129-4EDC-A33C-FD6BD7B1864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0348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A0F1-406A-4412-A003-827A07C650B9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9A2F-B129-4EDC-A33C-FD6BD7B1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07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A0F1-406A-4412-A003-827A07C650B9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9A2F-B129-4EDC-A33C-FD6BD7B1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17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A0F1-406A-4412-A003-827A07C650B9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9A2F-B129-4EDC-A33C-FD6BD7B1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9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A0F1-406A-4412-A003-827A07C650B9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9A2F-B129-4EDC-A33C-FD6BD7B1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3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A0F1-406A-4412-A003-827A07C650B9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9A2F-B129-4EDC-A33C-FD6BD7B1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4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A0F1-406A-4412-A003-827A07C650B9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9A2F-B129-4EDC-A33C-FD6BD7B1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6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A0F1-406A-4412-A003-827A07C650B9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9A2F-B129-4EDC-A33C-FD6BD7B1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7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A0F1-406A-4412-A003-827A07C650B9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9A2F-B129-4EDC-A33C-FD6BD7B1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9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A0F1-406A-4412-A003-827A07C650B9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9A2F-B129-4EDC-A33C-FD6BD7B1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1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A0F1-406A-4412-A003-827A07C650B9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9A2F-B129-4EDC-A33C-FD6BD7B1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3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A0F1-406A-4412-A003-827A07C650B9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9A2F-B129-4EDC-A33C-FD6BD7B1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0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5A0F1-406A-4412-A003-827A07C650B9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A89A2F-B129-4EDC-A33C-FD6BD7B1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9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IVixvcR4Jc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askabiologist.asu.edu/sites/default/files/image/article/2009/ecosystems_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07" y="252948"/>
            <a:ext cx="52387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3282" y="2801647"/>
            <a:ext cx="7907388" cy="2105203"/>
          </a:xfrm>
        </p:spPr>
        <p:txBody>
          <a:bodyPr/>
          <a:lstStyle/>
          <a:p>
            <a:r>
              <a:rPr lang="en-US" sz="7200" b="1" u="sng" dirty="0"/>
              <a:t>Ecosystems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3282" y="5068460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Key Vocabulary </a:t>
            </a:r>
          </a:p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  <a:p>
            <a:r>
              <a:rPr lang="en-US" dirty="0"/>
              <a:t>Team Time</a:t>
            </a:r>
          </a:p>
        </p:txBody>
      </p:sp>
    </p:spTree>
    <p:extLst>
      <p:ext uri="{BB962C8B-B14F-4D97-AF65-F5344CB8AC3E}">
        <p14:creationId xmlns:p14="http://schemas.microsoft.com/office/powerpoint/2010/main" val="351910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/>
              <a:t>Food Web</a:t>
            </a:r>
            <a:br>
              <a:rPr lang="en-US" sz="6000" b="1" u="sng" dirty="0"/>
            </a:br>
            <a:r>
              <a:rPr lang="en-US" sz="2000" b="1" dirty="0">
                <a:solidFill>
                  <a:srgbClr val="00B0F0"/>
                </a:solidFill>
              </a:rPr>
              <a:t>day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System of food chains</a:t>
            </a:r>
          </a:p>
        </p:txBody>
      </p:sp>
      <p:pic>
        <p:nvPicPr>
          <p:cNvPr id="11266" name="Picture 2" descr="https://www.msu.edu/course/isb/202/tsao/images/food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0"/>
            <a:ext cx="7216332" cy="694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03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/>
              <a:t>Producer</a:t>
            </a:r>
            <a:br>
              <a:rPr lang="en-US" sz="6000" dirty="0"/>
            </a:br>
            <a:r>
              <a:rPr lang="en-US" sz="2000" b="1" dirty="0">
                <a:solidFill>
                  <a:srgbClr val="00B0F0"/>
                </a:solidFill>
              </a:rPr>
              <a:t>day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756" y="1991933"/>
            <a:ext cx="4184035" cy="4521654"/>
          </a:xfrm>
        </p:spPr>
        <p:txBody>
          <a:bodyPr>
            <a:normAutofit/>
          </a:bodyPr>
          <a:lstStyle/>
          <a:p>
            <a:r>
              <a:rPr lang="en-US" sz="4400" dirty="0"/>
              <a:t>Makes own food </a:t>
            </a:r>
          </a:p>
          <a:p>
            <a:r>
              <a:rPr lang="en-US" sz="4400" dirty="0"/>
              <a:t>Gets energy from the Sun </a:t>
            </a:r>
          </a:p>
          <a:p>
            <a:r>
              <a:rPr lang="en-US" sz="4400" dirty="0"/>
              <a:t>Example: plants</a:t>
            </a:r>
          </a:p>
          <a:p>
            <a:endParaRPr lang="en-US" dirty="0"/>
          </a:p>
        </p:txBody>
      </p:sp>
      <p:pic>
        <p:nvPicPr>
          <p:cNvPr id="5" name="Content Placeholder 4" descr="foodchain.pn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25792" y="609600"/>
            <a:ext cx="6233373" cy="518589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160654" y="548067"/>
            <a:ext cx="1920165" cy="276466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24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/>
              <a:t>Consumer</a:t>
            </a:r>
            <a:br>
              <a:rPr lang="en-US" sz="6000" dirty="0"/>
            </a:br>
            <a:r>
              <a:rPr lang="en-US" sz="2000" b="1" dirty="0">
                <a:solidFill>
                  <a:srgbClr val="00B0F0"/>
                </a:solidFill>
              </a:rPr>
              <a:t>day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Living things that eat food (i.e. animals)</a:t>
            </a:r>
          </a:p>
          <a:p>
            <a:r>
              <a:rPr lang="en-US" sz="2800" dirty="0"/>
              <a:t>Types of consumers: herbivore, carnivore, omnivore</a:t>
            </a:r>
          </a:p>
        </p:txBody>
      </p:sp>
      <p:pic>
        <p:nvPicPr>
          <p:cNvPr id="5" name="Content Placeholder 4" descr="foodchain.pn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5667" y="473598"/>
            <a:ext cx="6254709" cy="443325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537080" y="473598"/>
            <a:ext cx="2807594" cy="415558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8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/>
              <a:t>Decomposer</a:t>
            </a:r>
            <a:br>
              <a:rPr lang="en-US" sz="6000" dirty="0"/>
            </a:br>
            <a:r>
              <a:rPr lang="en-US" sz="2000" b="1" dirty="0">
                <a:solidFill>
                  <a:srgbClr val="00B0F0"/>
                </a:solidFill>
              </a:rPr>
              <a:t>day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456" y="2160589"/>
            <a:ext cx="4590913" cy="388077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Recycles matter and energy (examples from model ecosystem: aquarium snail, isopod), keeps the community clean by eating the dead organisms</a:t>
            </a:r>
          </a:p>
          <a:p>
            <a:endParaRPr lang="en-US" dirty="0"/>
          </a:p>
        </p:txBody>
      </p:sp>
      <p:pic>
        <p:nvPicPr>
          <p:cNvPr id="5" name="Content Placeholder 4" descr="foodchain.pn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08465" y="486476"/>
            <a:ext cx="6127973" cy="3196882"/>
          </a:xfrm>
          <a:prstGeom prst="rect">
            <a:avLst/>
          </a:prstGeom>
        </p:spPr>
      </p:pic>
      <p:pic>
        <p:nvPicPr>
          <p:cNvPr id="6" name="il_fi" descr="http://www.kew.org/ucm/images/getimage/KPPCONT_048817?Rendition=Feature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8465" y="3806482"/>
            <a:ext cx="5123422" cy="264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6584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ood-chain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51224" y="-940158"/>
            <a:ext cx="7330631" cy="685800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42" y="23150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u="sng" dirty="0"/>
              <a:t>Primary Consumer</a:t>
            </a:r>
            <a:br>
              <a:rPr lang="en-US" sz="6000" dirty="0"/>
            </a:br>
            <a:r>
              <a:rPr lang="en-US" sz="2000" b="1" dirty="0">
                <a:solidFill>
                  <a:srgbClr val="00B0F0"/>
                </a:solidFill>
              </a:rPr>
              <a:t>day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42" y="1402675"/>
            <a:ext cx="5762103" cy="3880772"/>
          </a:xfrm>
        </p:spPr>
        <p:txBody>
          <a:bodyPr/>
          <a:lstStyle/>
          <a:p>
            <a:r>
              <a:rPr lang="en-US" sz="2800" dirty="0"/>
              <a:t>Use plants for energy (anything that eats plants)</a:t>
            </a:r>
          </a:p>
          <a:p>
            <a:r>
              <a:rPr lang="en-US" sz="2800" dirty="0"/>
              <a:t>examples: insects, fish, lizards, mice, birds, deer</a:t>
            </a:r>
          </a:p>
          <a:p>
            <a:endParaRPr lang="en-US" dirty="0"/>
          </a:p>
        </p:txBody>
      </p:sp>
      <p:pic>
        <p:nvPicPr>
          <p:cNvPr id="20482" name="Picture 2" descr="http://amazingdesertproject.yolasite.com/resources/food%20pryimid.png.opt672x416o0,0s672x4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2" y="3492298"/>
            <a:ext cx="5436902" cy="336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34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ood-chain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8045" y="-927279"/>
            <a:ext cx="7330631" cy="685800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42" y="236112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u="sng" dirty="0"/>
              <a:t>Secondary Consumer</a:t>
            </a:r>
            <a:br>
              <a:rPr lang="en-US" sz="6000" b="1" u="sng" dirty="0"/>
            </a:br>
            <a:r>
              <a:rPr lang="en-US" sz="2000" b="1" dirty="0">
                <a:solidFill>
                  <a:srgbClr val="00B0F0"/>
                </a:solidFill>
              </a:rPr>
              <a:t>day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54" y="1768756"/>
            <a:ext cx="4642428" cy="1316707"/>
          </a:xfrm>
        </p:spPr>
        <p:txBody>
          <a:bodyPr>
            <a:normAutofit/>
          </a:bodyPr>
          <a:lstStyle/>
          <a:p>
            <a:r>
              <a:rPr lang="en-US" sz="3600" dirty="0"/>
              <a:t>Gets energy from primary consumers</a:t>
            </a:r>
          </a:p>
        </p:txBody>
      </p:sp>
      <p:pic>
        <p:nvPicPr>
          <p:cNvPr id="21506" name="Picture 2" descr="http://www.etap.org/demo/biology_files/lesson6/kep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230" y="3006138"/>
            <a:ext cx="3362595" cy="385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64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ood-chain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75749" y="-1040466"/>
            <a:ext cx="6396506" cy="5941732"/>
          </a:xfrm>
          <a:prstGeom prst="rect">
            <a:avLst/>
          </a:prstGeom>
          <a:ln>
            <a:noFill/>
          </a:ln>
        </p:spPr>
      </p:pic>
      <p:pic>
        <p:nvPicPr>
          <p:cNvPr id="6" name="Picture 2" descr="http://amazingdesertproject.yolasite.com/resources/food%20pryimid.png.opt672x416o0,0s672x4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14" y="3492298"/>
            <a:ext cx="5436902" cy="336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/>
              <a:t>Tertiary Consumer</a:t>
            </a:r>
            <a:br>
              <a:rPr lang="en-US" sz="6000" dirty="0"/>
            </a:br>
            <a:r>
              <a:rPr lang="en-US" sz="2000" b="1" dirty="0">
                <a:solidFill>
                  <a:srgbClr val="00B0F0"/>
                </a:solidFill>
              </a:rPr>
              <a:t>day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559" y="1930400"/>
            <a:ext cx="5434885" cy="2372774"/>
          </a:xfrm>
        </p:spPr>
        <p:txBody>
          <a:bodyPr>
            <a:normAutofit/>
          </a:bodyPr>
          <a:lstStyle/>
          <a:p>
            <a:r>
              <a:rPr lang="en-US" sz="4800" dirty="0"/>
              <a:t>Gets their energy from secondary consumers</a:t>
            </a:r>
          </a:p>
        </p:txBody>
      </p:sp>
    </p:spTree>
    <p:extLst>
      <p:ext uri="{BB962C8B-B14F-4D97-AF65-F5344CB8AC3E}">
        <p14:creationId xmlns:p14="http://schemas.microsoft.com/office/powerpoint/2010/main" val="2609115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/>
              <a:t>Biome</a:t>
            </a:r>
            <a:br>
              <a:rPr lang="en-US" sz="6000" dirty="0"/>
            </a:br>
            <a:r>
              <a:rPr lang="en-US" sz="2000" b="1" dirty="0">
                <a:solidFill>
                  <a:srgbClr val="C25B0E"/>
                </a:solidFill>
              </a:rPr>
              <a:t>day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8368" y="2122183"/>
            <a:ext cx="4229517" cy="3880772"/>
          </a:xfrm>
        </p:spPr>
        <p:txBody>
          <a:bodyPr/>
          <a:lstStyle/>
          <a:p>
            <a:r>
              <a:rPr lang="en-US" sz="3200" dirty="0"/>
              <a:t>Complex ecological community, extends over a large geographic area, consists of many ecosystems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29071" y="0"/>
            <a:ext cx="7662929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ttps://next-cc-beta.s3.amazonaws.com/activity/4ef3fe5273684b75da000941/background/biomes_activity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918" y="0"/>
            <a:ext cx="7803082" cy="619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60535" y="3839365"/>
            <a:ext cx="3631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Biomes of the World</a:t>
            </a:r>
          </a:p>
        </p:txBody>
      </p:sp>
    </p:spTree>
    <p:extLst>
      <p:ext uri="{BB962C8B-B14F-4D97-AF65-F5344CB8AC3E}">
        <p14:creationId xmlns:p14="http://schemas.microsoft.com/office/powerpoint/2010/main" val="3160128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16" y="27548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u="sng" dirty="0"/>
              <a:t>Tundra Biome</a:t>
            </a:r>
            <a:br>
              <a:rPr lang="en-US" sz="6000" dirty="0"/>
            </a:br>
            <a:r>
              <a:rPr lang="en-US" sz="2000" b="1" dirty="0">
                <a:solidFill>
                  <a:srgbClr val="C25B0E"/>
                </a:solidFill>
              </a:rPr>
              <a:t>day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3016" y="1356540"/>
            <a:ext cx="4185801" cy="353743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Tundra Biome is at the top of the world. Below a thin layer of tundra soil is its permafrost, a permanently frozen layer of ground. During the brief summers, the top section of the soil may thaw just long enough to allow plants and microorganisms to grow and reproduce.</a:t>
            </a:r>
          </a:p>
          <a:p>
            <a:r>
              <a:rPr lang="en-US" dirty="0"/>
              <a:t>Every animal must adapt in order to survive. Some have grown thick fur which turns white in the winter. Others find a place to hibernate during the winter months.</a:t>
            </a:r>
          </a:p>
          <a:p>
            <a:r>
              <a:rPr lang="en-US" dirty="0"/>
              <a:t>Example animal: arctic fox</a:t>
            </a:r>
          </a:p>
          <a:p>
            <a:endParaRPr lang="en-US" dirty="0"/>
          </a:p>
        </p:txBody>
      </p:sp>
      <p:pic>
        <p:nvPicPr>
          <p:cNvPr id="7" name="il_fi" descr="http://room42.wikispaces.com/file/view/frozen-tundra_60.jpg/34424225/frozen-tundra_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5668" y="1489262"/>
            <a:ext cx="7216332" cy="523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415477" y="2160589"/>
            <a:ext cx="34258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TUNDRA Biome</a:t>
            </a:r>
            <a:endParaRPr kumimoji="0" 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4" name="Picture 4" descr="http://www.blueplanetbiomes.org/images/tundra_location_map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375" y="4777479"/>
            <a:ext cx="3417324" cy="20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72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23" y="94186"/>
            <a:ext cx="9659155" cy="1320800"/>
          </a:xfrm>
        </p:spPr>
        <p:txBody>
          <a:bodyPr>
            <a:normAutofit fontScale="90000"/>
          </a:bodyPr>
          <a:lstStyle/>
          <a:p>
            <a:r>
              <a:rPr lang="en-US" sz="6000" b="1" u="sng" dirty="0"/>
              <a:t>Temperate/Deciduous  Forest</a:t>
            </a:r>
            <a:br>
              <a:rPr lang="en-US" sz="6000" dirty="0"/>
            </a:br>
            <a:r>
              <a:rPr lang="en-US" sz="2000" b="1" dirty="0">
                <a:solidFill>
                  <a:srgbClr val="C25B0E"/>
                </a:solidFill>
              </a:rPr>
              <a:t>day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383469"/>
            <a:ext cx="4893972" cy="2844622"/>
          </a:xfrm>
        </p:spPr>
        <p:txBody>
          <a:bodyPr>
            <a:normAutofit/>
          </a:bodyPr>
          <a:lstStyle/>
          <a:p>
            <a:r>
              <a:rPr lang="en-US" dirty="0"/>
              <a:t>The Temperate Deciduous Forest biome has four seasons of winter, spring, summer, and fall. </a:t>
            </a:r>
          </a:p>
          <a:p>
            <a:r>
              <a:rPr lang="en-US" dirty="0"/>
              <a:t>Animals and plants have special adaptations to cope with these yearly changes. Some hibernate, some store food for the winter, and others forage for food in the cold months.</a:t>
            </a:r>
          </a:p>
          <a:p>
            <a:r>
              <a:rPr lang="en-US" dirty="0"/>
              <a:t>Example animal: white tail deer</a:t>
            </a:r>
          </a:p>
          <a:p>
            <a:endParaRPr lang="en-US" dirty="0"/>
          </a:p>
        </p:txBody>
      </p:sp>
      <p:pic>
        <p:nvPicPr>
          <p:cNvPr id="5" name="il_fi" descr="http://www2.estrellamountain.edu/faculty/farabee/biobk/01-134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3701" y="1784403"/>
            <a:ext cx="7178299" cy="489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526338" y="1970141"/>
            <a:ext cx="4665662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TEMPERATE/ DECIDUOUS FOREST Biome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0" name="Picture 6" descr="http://www.blueplanetbiomes.org/images/deciduous_location_map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67" y="4597507"/>
            <a:ext cx="3712934" cy="226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634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82" y="15884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sz="7200" b="1" u="sng" dirty="0"/>
              <a:t>Ecosystem</a:t>
            </a:r>
            <a:br>
              <a:rPr lang="en-US" sz="7200" dirty="0"/>
            </a:br>
            <a:r>
              <a:rPr lang="en-US" sz="2000" b="1" dirty="0">
                <a:solidFill>
                  <a:srgbClr val="FF0000"/>
                </a:solidFill>
              </a:rPr>
              <a:t>day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082" y="2173468"/>
            <a:ext cx="4184035" cy="3880772"/>
          </a:xfrm>
        </p:spPr>
        <p:txBody>
          <a:bodyPr>
            <a:normAutofit/>
          </a:bodyPr>
          <a:lstStyle/>
          <a:p>
            <a:r>
              <a:rPr lang="en-US" sz="2000" dirty="0"/>
              <a:t>All living things in an area and their habitat (includes living and non living)</a:t>
            </a:r>
          </a:p>
          <a:p>
            <a:endParaRPr lang="en-US" sz="2000" dirty="0"/>
          </a:p>
          <a:p>
            <a:r>
              <a:rPr lang="en-US" sz="2000" dirty="0"/>
              <a:t>Biotic + abiotic factors = an ecosystem </a:t>
            </a:r>
          </a:p>
        </p:txBody>
      </p:sp>
      <p:pic>
        <p:nvPicPr>
          <p:cNvPr id="7" name="Content Placeholder 6" descr="abiotic factors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4727" y="1068946"/>
            <a:ext cx="6400800" cy="578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73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52" y="8706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Tropical Rainforest Biome</a:t>
            </a:r>
            <a:br>
              <a:rPr lang="en-US" sz="6000" dirty="0"/>
            </a:br>
            <a:r>
              <a:rPr lang="en-US" sz="2000" b="1" dirty="0">
                <a:solidFill>
                  <a:srgbClr val="C25B0E"/>
                </a:solidFill>
              </a:rPr>
              <a:t>day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452" y="1407868"/>
            <a:ext cx="4577247" cy="321279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There are two types of Rainforests--the </a:t>
            </a:r>
            <a:r>
              <a:rPr lang="en-US" b="1" i="1" u="sng" dirty="0"/>
              <a:t>temperate</a:t>
            </a:r>
            <a:r>
              <a:rPr lang="en-US" dirty="0"/>
              <a:t> and the </a:t>
            </a:r>
            <a:r>
              <a:rPr lang="en-US" b="1" i="1" u="sng" dirty="0"/>
              <a:t>tropical</a:t>
            </a:r>
            <a:r>
              <a:rPr lang="en-US" dirty="0"/>
              <a:t>. </a:t>
            </a:r>
          </a:p>
          <a:p>
            <a:r>
              <a:rPr lang="en-US" dirty="0"/>
              <a:t>We have temperate rainforests in the US, in Washington state. Tropical rainforests are found in warmer climates, such as the Amazon rainforest. </a:t>
            </a:r>
          </a:p>
          <a:p>
            <a:r>
              <a:rPr lang="en-US" dirty="0"/>
              <a:t>Animals are adapted to live in different levels of the rainforest, such as the forest floor, understory, emergent layer, and canopy.</a:t>
            </a:r>
          </a:p>
          <a:p>
            <a:r>
              <a:rPr lang="en-US" dirty="0"/>
              <a:t>Example animals: elk and green vine snake</a:t>
            </a:r>
          </a:p>
          <a:p>
            <a:endParaRPr lang="en-US" dirty="0"/>
          </a:p>
        </p:txBody>
      </p:sp>
      <p:pic>
        <p:nvPicPr>
          <p:cNvPr id="5" name="il_fi" descr="http://www.idiotica.com/cranium/encyclopedia/images/forest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2760" y="1603111"/>
            <a:ext cx="7169239" cy="470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www.blueplanetbiomes.org/images/rainforest_location_map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858" y="4620662"/>
            <a:ext cx="3674902" cy="223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412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847" y="117363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u="sng" dirty="0"/>
              <a:t>Taiga Biome</a:t>
            </a:r>
            <a:br>
              <a:rPr lang="en-US" sz="6000" dirty="0"/>
            </a:br>
            <a:r>
              <a:rPr lang="en-US" sz="2000" b="1" dirty="0">
                <a:solidFill>
                  <a:srgbClr val="C25B0E"/>
                </a:solidFill>
              </a:rPr>
              <a:t>day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059" y="1451002"/>
            <a:ext cx="4680276" cy="3099092"/>
          </a:xfrm>
        </p:spPr>
        <p:txBody>
          <a:bodyPr>
            <a:normAutofit fontScale="92500"/>
          </a:bodyPr>
          <a:lstStyle/>
          <a:p>
            <a:r>
              <a:rPr lang="en-US" dirty="0"/>
              <a:t>The Taiga biome stretches across a large portion of Canada, Europe and Asia. Winters are cold. Summers are warm. Lots of conifers grow here.</a:t>
            </a:r>
          </a:p>
          <a:p>
            <a:r>
              <a:rPr lang="en-US" dirty="0"/>
              <a:t>Snow, cold, and a scarcity of food makes life very difficult, especially in the winter. </a:t>
            </a:r>
          </a:p>
          <a:p>
            <a:r>
              <a:rPr lang="en-US" dirty="0"/>
              <a:t>Some taiga animals migrate south, others go into hibernation, while others simply cope with the environment.</a:t>
            </a:r>
          </a:p>
          <a:p>
            <a:r>
              <a:rPr lang="en-US" dirty="0"/>
              <a:t>Example animal: moose</a:t>
            </a:r>
          </a:p>
          <a:p>
            <a:endParaRPr lang="en-US" dirty="0"/>
          </a:p>
        </p:txBody>
      </p:sp>
      <p:pic>
        <p:nvPicPr>
          <p:cNvPr id="5" name="il_fi" descr="http://cispatm.pbworks.com/f/1195285271/174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5668" y="483838"/>
            <a:ext cx="7216332" cy="58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260121" y="609600"/>
            <a:ext cx="36576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TAIGA Biome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02" name="Picture 6" descr="http://www.blueplanetbiomes.org/images/taiga_location_map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857" y="4550094"/>
            <a:ext cx="3790812" cy="230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028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79" y="158377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u="sng" dirty="0"/>
              <a:t>Grasslands Biome</a:t>
            </a:r>
            <a:br>
              <a:rPr lang="en-US" sz="6000" dirty="0"/>
            </a:br>
            <a:r>
              <a:rPr lang="en-US" sz="2000" b="1" dirty="0">
                <a:solidFill>
                  <a:srgbClr val="C25B0E"/>
                </a:solidFill>
              </a:rPr>
              <a:t>day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179" y="1488994"/>
            <a:ext cx="4699189" cy="31071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Grasslands are big open spaces. There are not many bushes in the grassland. Trees are found only by rivers and streams. </a:t>
            </a:r>
          </a:p>
          <a:p>
            <a:r>
              <a:rPr lang="en-US" dirty="0"/>
              <a:t>Grasslands receive about 10 to 30 inches of rain per year. Grassland soil tends to be deep and fertile. The roots of perennial grasses usually penetrate far into the soil.</a:t>
            </a:r>
          </a:p>
          <a:p>
            <a:r>
              <a:rPr lang="en-US" dirty="0"/>
              <a:t>Animals include many types of grazers and large predators as well as decomposers such as vultures.</a:t>
            </a:r>
          </a:p>
          <a:p>
            <a:r>
              <a:rPr lang="en-US" dirty="0"/>
              <a:t>Example animal: giraffe</a:t>
            </a:r>
          </a:p>
          <a:p>
            <a:endParaRPr lang="en-US" dirty="0"/>
          </a:p>
        </p:txBody>
      </p:sp>
      <p:pic>
        <p:nvPicPr>
          <p:cNvPr id="5" name="il_fi" descr="http://bioexpedition.com/wp-content/uploads/2012/04/Savanna_Biome_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5668" y="1624406"/>
            <a:ext cx="7014563" cy="503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861369" y="2451048"/>
            <a:ext cx="4564953" cy="164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GRASSLANDS Biome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(also called Savanna Biome)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6" name="Picture 4" descr="http://www.blueplanetbiomes.org/images/grassland_location_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20" y="4596159"/>
            <a:ext cx="3715149" cy="226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387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64" y="145961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u="sng" dirty="0"/>
              <a:t>Desert Biome</a:t>
            </a:r>
            <a:br>
              <a:rPr lang="en-US" sz="6000" dirty="0"/>
            </a:br>
            <a:r>
              <a:rPr lang="en-US" sz="2000" b="1" dirty="0">
                <a:solidFill>
                  <a:srgbClr val="C25B0E"/>
                </a:solidFill>
              </a:rPr>
              <a:t>day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664" y="1466761"/>
            <a:ext cx="4641640" cy="30313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hot Desert is a land of extremes: extreme heat and extreme dryness; sudden flash floods and cold nights.</a:t>
            </a:r>
          </a:p>
          <a:p>
            <a:r>
              <a:rPr lang="en-US" dirty="0"/>
              <a:t>Deserts are usually very dry. Even the wettest deserts get less than ten inches of precipitation a year.</a:t>
            </a:r>
          </a:p>
          <a:p>
            <a:r>
              <a:rPr lang="en-US" dirty="0"/>
              <a:t>Animals in the desert need many adaptations for the scarcity of water and extreme temperatures.</a:t>
            </a:r>
          </a:p>
          <a:p>
            <a:r>
              <a:rPr lang="en-US" dirty="0"/>
              <a:t>Example animal: desert hare</a:t>
            </a:r>
          </a:p>
          <a:p>
            <a:endParaRPr lang="en-US" dirty="0"/>
          </a:p>
        </p:txBody>
      </p:sp>
      <p:pic>
        <p:nvPicPr>
          <p:cNvPr id="5" name="il_fi" descr="http://www.worldbiomes.com/pics/monumentvalle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905" y="2142947"/>
            <a:ext cx="7078957" cy="445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96248" y="2421228"/>
            <a:ext cx="303941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DESERT Biome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4" name="Picture 6" descr="http://www.blueplanetbiomes.org/images/desert_location_map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4" y="4498108"/>
            <a:ext cx="3876201" cy="235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262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2836-aquatic-ecosystems-p1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9284" y="174963"/>
            <a:ext cx="5842715" cy="38947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681" y="174963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u="sng" dirty="0"/>
              <a:t>Marine Ecosystem</a:t>
            </a:r>
            <a:br>
              <a:rPr lang="en-US" sz="6000" dirty="0"/>
            </a:br>
            <a:r>
              <a:rPr lang="en-US" sz="2000" b="1" dirty="0">
                <a:solidFill>
                  <a:srgbClr val="7030A0"/>
                </a:solidFill>
              </a:rPr>
              <a:t>day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483" y="1495762"/>
            <a:ext cx="5478767" cy="5111099"/>
          </a:xfrm>
        </p:spPr>
        <p:txBody>
          <a:bodyPr>
            <a:normAutofit/>
          </a:bodyPr>
          <a:lstStyle/>
          <a:p>
            <a:r>
              <a:rPr lang="en-US" dirty="0"/>
              <a:t>The marine biome includes shorelines, temperate oceans, and tropical oceans. </a:t>
            </a:r>
          </a:p>
          <a:p>
            <a:r>
              <a:rPr lang="en-US" dirty="0"/>
              <a:t>There are many ecosystems within this biome, including:</a:t>
            </a:r>
            <a:endParaRPr lang="en-US" sz="2000" dirty="0"/>
          </a:p>
          <a:p>
            <a:pPr lvl="3"/>
            <a:r>
              <a:rPr lang="en-US" sz="2000" dirty="0"/>
              <a:t>Estuaries</a:t>
            </a:r>
          </a:p>
          <a:p>
            <a:pPr lvl="3"/>
            <a:r>
              <a:rPr lang="en-US" sz="2000" dirty="0"/>
              <a:t>coral reefs</a:t>
            </a:r>
          </a:p>
          <a:p>
            <a:pPr lvl="3"/>
            <a:r>
              <a:rPr lang="en-US" sz="2000" dirty="0"/>
              <a:t>salt marshes</a:t>
            </a:r>
          </a:p>
          <a:p>
            <a:pPr lvl="3"/>
            <a:r>
              <a:rPr lang="en-US" sz="2000" dirty="0"/>
              <a:t>Mudflats</a:t>
            </a:r>
          </a:p>
          <a:p>
            <a:pPr lvl="3"/>
            <a:r>
              <a:rPr lang="en-US" sz="2000" dirty="0"/>
              <a:t>tide pools</a:t>
            </a:r>
          </a:p>
          <a:p>
            <a:r>
              <a:rPr lang="en-US" dirty="0"/>
              <a:t>Animals are adapted to live either in a fully aquatic habitat or a combination of aquatic and land.</a:t>
            </a:r>
          </a:p>
          <a:p>
            <a:r>
              <a:rPr lang="en-US" dirty="0"/>
              <a:t>Example animal: blue crab</a:t>
            </a:r>
          </a:p>
          <a:p>
            <a:endParaRPr lang="en-US" dirty="0"/>
          </a:p>
        </p:txBody>
      </p:sp>
      <p:pic>
        <p:nvPicPr>
          <p:cNvPr id="10246" name="Picture 6" descr="http://g6n.wikispaces.com/file/view/Marine-ecosystem_full_size.jpeg/332196328/356x237/Marine-ecosystem_full_siz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826" y="3464417"/>
            <a:ext cx="5936132" cy="33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404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08383" cy="1320800"/>
          </a:xfrm>
        </p:spPr>
        <p:txBody>
          <a:bodyPr>
            <a:normAutofit fontScale="90000"/>
          </a:bodyPr>
          <a:lstStyle/>
          <a:p>
            <a:r>
              <a:rPr lang="en-US" sz="6000" b="1" u="sng" dirty="0"/>
              <a:t>Freshwater Ecosystem</a:t>
            </a:r>
            <a:br>
              <a:rPr lang="en-US" sz="6000" b="1" u="sng" dirty="0"/>
            </a:br>
            <a:r>
              <a:rPr lang="en-US" sz="2000" b="1" dirty="0">
                <a:solidFill>
                  <a:srgbClr val="7030A0"/>
                </a:solidFill>
              </a:rPr>
              <a:t>day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99" y="1426493"/>
            <a:ext cx="4184035" cy="3880772"/>
          </a:xfrm>
        </p:spPr>
        <p:txBody>
          <a:bodyPr>
            <a:normAutofit/>
          </a:bodyPr>
          <a:lstStyle/>
          <a:p>
            <a:r>
              <a:rPr lang="en-US" dirty="0"/>
              <a:t>The Freshwater Biome includes:</a:t>
            </a:r>
          </a:p>
          <a:p>
            <a:pPr lvl="2"/>
            <a:r>
              <a:rPr lang="en-US" sz="1800" dirty="0"/>
              <a:t>Ponds</a:t>
            </a:r>
          </a:p>
          <a:p>
            <a:pPr lvl="2"/>
            <a:r>
              <a:rPr lang="en-US" sz="1800" dirty="0"/>
              <a:t>Lakes</a:t>
            </a:r>
          </a:p>
          <a:p>
            <a:pPr lvl="2"/>
            <a:r>
              <a:rPr lang="en-US" sz="1800" dirty="0"/>
              <a:t>Streams</a:t>
            </a:r>
          </a:p>
          <a:p>
            <a:pPr lvl="2"/>
            <a:r>
              <a:rPr lang="en-US" sz="1800" dirty="0"/>
              <a:t>Rivers</a:t>
            </a:r>
          </a:p>
          <a:p>
            <a:pPr lvl="2"/>
            <a:r>
              <a:rPr lang="en-US" sz="1800" dirty="0"/>
              <a:t>Wetlands</a:t>
            </a:r>
          </a:p>
          <a:p>
            <a:r>
              <a:rPr lang="en-US" dirty="0"/>
              <a:t>Animals and plants can be aquatic or land dwellers in this biome, and often are both.</a:t>
            </a:r>
          </a:p>
          <a:p>
            <a:r>
              <a:rPr lang="en-US" dirty="0"/>
              <a:t>Example animal: bullfrog</a:t>
            </a:r>
          </a:p>
          <a:p>
            <a:endParaRPr lang="en-US" dirty="0"/>
          </a:p>
        </p:txBody>
      </p:sp>
      <p:pic>
        <p:nvPicPr>
          <p:cNvPr id="5" name="Picture 4" descr="32836-aquatic-ecosystems-p1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8383" y="-36265"/>
            <a:ext cx="4683617" cy="2925516"/>
          </a:xfrm>
          <a:prstGeom prst="rect">
            <a:avLst/>
          </a:prstGeom>
        </p:spPr>
      </p:pic>
      <p:pic>
        <p:nvPicPr>
          <p:cNvPr id="19458" name="Picture 2" descr="http://4.bp.blogspot.com/-Lff2FsYiSNE/TmRbn2kebLI/AAAAAAAAA2w/8yuaDb4u3Og/s1600/Ecosystem-definition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81" y="3096422"/>
            <a:ext cx="6412650" cy="391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397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u="sng" dirty="0"/>
              <a:t>Estuary</a:t>
            </a:r>
            <a:br>
              <a:rPr lang="en-US" sz="6000" dirty="0"/>
            </a:br>
            <a:r>
              <a:rPr lang="en-US" sz="2000" b="1" dirty="0">
                <a:solidFill>
                  <a:srgbClr val="7030A0"/>
                </a:solidFill>
              </a:rPr>
              <a:t>day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99" y="1320800"/>
            <a:ext cx="4895583" cy="2452710"/>
          </a:xfrm>
        </p:spPr>
        <p:txBody>
          <a:bodyPr/>
          <a:lstStyle/>
          <a:p>
            <a:r>
              <a:rPr lang="en-US" sz="3600" dirty="0"/>
              <a:t>Where freshwater and salt water meet (coastal area)</a:t>
            </a:r>
          </a:p>
          <a:p>
            <a:endParaRPr lang="en-US" dirty="0"/>
          </a:p>
        </p:txBody>
      </p:sp>
      <p:pic>
        <p:nvPicPr>
          <p:cNvPr id="14340" name="Picture 4" descr="http://www.niot.res.in/m5/mbic/me/zones/images/estuary_clip_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882" y="0"/>
            <a:ext cx="6950169" cy="462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1.bp.blogspot.com/-iGukZ-Obv-I/Ta2b03pgeGI/AAAAAAAAAEA/7SW7ErK4Z4s/s1600/Estuary%252520Cy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01" y="3327483"/>
            <a:ext cx="5628068" cy="353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279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634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u="sng" dirty="0"/>
              <a:t>Niche</a:t>
            </a:r>
            <a:br>
              <a:rPr lang="en-US" sz="6000" dirty="0"/>
            </a:br>
            <a:r>
              <a:rPr lang="en-US" sz="2000" b="1" dirty="0">
                <a:solidFill>
                  <a:srgbClr val="7030A0"/>
                </a:solidFill>
              </a:rPr>
              <a:t>day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993" y="1299166"/>
            <a:ext cx="6629994" cy="4750708"/>
          </a:xfrm>
        </p:spPr>
        <p:txBody>
          <a:bodyPr>
            <a:noAutofit/>
          </a:bodyPr>
          <a:lstStyle/>
          <a:p>
            <a:r>
              <a:rPr lang="en-US" sz="2400" dirty="0"/>
              <a:t>The term niche is used to describe the </a:t>
            </a:r>
            <a:r>
              <a:rPr lang="en-US" sz="2400" b="1" dirty="0"/>
              <a:t>role an organism or population plays within its community or ecosystem</a:t>
            </a:r>
            <a:r>
              <a:rPr lang="en-US" sz="2400" dirty="0"/>
              <a:t>. </a:t>
            </a:r>
          </a:p>
          <a:p>
            <a:r>
              <a:rPr lang="en-US" sz="2400" dirty="0"/>
              <a:t>Such a position may be occupied by different organisms in different localities, </a:t>
            </a:r>
          </a:p>
          <a:p>
            <a:r>
              <a:rPr lang="en-US" sz="2400" dirty="0"/>
              <a:t>For example: </a:t>
            </a:r>
          </a:p>
          <a:p>
            <a:pPr lvl="2"/>
            <a:r>
              <a:rPr lang="en-US" sz="2200" dirty="0"/>
              <a:t>A species may be able to survive in a small range of temperatures. </a:t>
            </a:r>
          </a:p>
          <a:p>
            <a:pPr lvl="2"/>
            <a:r>
              <a:rPr lang="en-US" sz="2200" dirty="0"/>
              <a:t>Another might live only within a certain range of elevations. </a:t>
            </a:r>
          </a:p>
          <a:p>
            <a:pPr lvl="2"/>
            <a:r>
              <a:rPr lang="en-US" sz="2200" dirty="0"/>
              <a:t>An aquatic species may be successful only when they live in a certain range of water salinity.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00789" y="115546"/>
            <a:ext cx="209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Coral Reef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45359" y="3977061"/>
            <a:ext cx="209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Beach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22494" y="545352"/>
            <a:ext cx="4564705" cy="510909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/>
              <a:t>Click below for a video that explains what a Niche Is:</a:t>
            </a:r>
          </a:p>
          <a:p>
            <a:pPr algn="ctr"/>
            <a:r>
              <a:rPr lang="en-US" sz="4400" dirty="0">
                <a:hlinkClick r:id="rId2"/>
              </a:rPr>
              <a:t>http://www.youtube.com/watch?v=xIVixvcR4Jc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76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85" y="1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u="sng" dirty="0"/>
              <a:t>Salinity</a:t>
            </a:r>
            <a:br>
              <a:rPr lang="en-US" sz="6000" dirty="0"/>
            </a:br>
            <a:r>
              <a:rPr lang="en-US" sz="2000" b="1" dirty="0">
                <a:solidFill>
                  <a:srgbClr val="7030A0"/>
                </a:solidFill>
              </a:rPr>
              <a:t>day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488615"/>
            <a:ext cx="5515237" cy="3880772"/>
          </a:xfrm>
        </p:spPr>
        <p:txBody>
          <a:bodyPr>
            <a:normAutofit/>
          </a:bodyPr>
          <a:lstStyle/>
          <a:p>
            <a:r>
              <a:rPr lang="en-US" sz="3600" dirty="0"/>
              <a:t>The relative proportion of salt in a solution</a:t>
            </a:r>
          </a:p>
        </p:txBody>
      </p:sp>
      <p:pic>
        <p:nvPicPr>
          <p:cNvPr id="16386" name="Picture 2" descr="http://upload.wikimedia.org/wikipedia/commons/9/98/Water_salinity_diagra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237" y="1"/>
            <a:ext cx="6676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2196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089" y="197476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u="sng" dirty="0"/>
              <a:t>Pollution</a:t>
            </a:r>
            <a:br>
              <a:rPr lang="en-US" sz="6000" dirty="0"/>
            </a:br>
            <a:r>
              <a:rPr lang="en-US" sz="2000" b="1" dirty="0">
                <a:solidFill>
                  <a:srgbClr val="7030A0"/>
                </a:solidFill>
              </a:rPr>
              <a:t>day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42" y="1518276"/>
            <a:ext cx="3740119" cy="4122670"/>
          </a:xfrm>
        </p:spPr>
        <p:txBody>
          <a:bodyPr>
            <a:normAutofit/>
          </a:bodyPr>
          <a:lstStyle/>
          <a:p>
            <a:r>
              <a:rPr lang="en-US" sz="4400" dirty="0"/>
              <a:t>Putting harmful things into the environment</a:t>
            </a:r>
          </a:p>
          <a:p>
            <a:endParaRPr lang="en-US" dirty="0"/>
          </a:p>
        </p:txBody>
      </p:sp>
      <p:pic>
        <p:nvPicPr>
          <p:cNvPr id="17410" name="Picture 2" descr="http://www.precisionnutrition.com/wordpress/wp-content/uploads/2012/05/mercury-cycling-in-an-aquatic-eco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208" y="596721"/>
            <a:ext cx="8180288" cy="535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99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035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u="sng" dirty="0"/>
              <a:t>Community</a:t>
            </a:r>
            <a:br>
              <a:rPr lang="en-US" sz="6000" dirty="0"/>
            </a:br>
            <a:r>
              <a:rPr lang="en-US" sz="1800" b="1" dirty="0">
                <a:solidFill>
                  <a:srgbClr val="FF0000"/>
                </a:solidFill>
              </a:rPr>
              <a:t>day 1</a:t>
            </a:r>
            <a:endParaRPr lang="en-US" sz="1800" b="1" dirty="0"/>
          </a:p>
        </p:txBody>
      </p:sp>
      <p:pic>
        <p:nvPicPr>
          <p:cNvPr id="9218" name="Picture 2" descr="http://o.quizlet.com/i/9NQIknut-kzWl3jVDwcNx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463" y="0"/>
            <a:ext cx="4107332" cy="444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exchangedownloads.smarttech.com/public/content/e6/e6201f78-4fc0-443f-b4cf-e488821ac1c4/previews/small/0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483" y="4449610"/>
            <a:ext cx="2986869" cy="223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3035" y="2128176"/>
            <a:ext cx="41933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Interaction of all living things in an area</a:t>
            </a:r>
          </a:p>
        </p:txBody>
      </p:sp>
    </p:spTree>
    <p:extLst>
      <p:ext uri="{BB962C8B-B14F-4D97-AF65-F5344CB8AC3E}">
        <p14:creationId xmlns:p14="http://schemas.microsoft.com/office/powerpoint/2010/main" val="682083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16" y="120203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u="sng" dirty="0"/>
              <a:t>Eutrophication</a:t>
            </a:r>
            <a:br>
              <a:rPr lang="en-US" sz="6000" dirty="0"/>
            </a:br>
            <a:r>
              <a:rPr lang="en-US" sz="2000" b="1" dirty="0">
                <a:solidFill>
                  <a:srgbClr val="7030A0"/>
                </a:solidFill>
              </a:rPr>
              <a:t>day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916" y="1877254"/>
            <a:ext cx="4500752" cy="3880772"/>
          </a:xfrm>
        </p:spPr>
        <p:txBody>
          <a:bodyPr/>
          <a:lstStyle/>
          <a:p>
            <a:r>
              <a:rPr lang="en-US" sz="4000" dirty="0"/>
              <a:t>increased nutrients in an ecosystem (i.e. too much fertilizer)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61369" y="1763931"/>
            <a:ext cx="7330631" cy="509406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http://sciencebitz.com/wp-content/uploads/2009/11/eutrophic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69" y="2688072"/>
            <a:ext cx="7330631" cy="417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28183" y="2334129"/>
            <a:ext cx="5846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Eutrophication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227483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035" y="377780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u="sng" dirty="0"/>
              <a:t>Predator</a:t>
            </a:r>
            <a:br>
              <a:rPr lang="en-US" sz="6000" dirty="0"/>
            </a:br>
            <a:r>
              <a:rPr lang="en-US" sz="2000" b="1" dirty="0">
                <a:solidFill>
                  <a:srgbClr val="FF0000"/>
                </a:solidFill>
              </a:rPr>
              <a:t>day 1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800" dirty="0"/>
              <a:t>An animal that eats another animal for food</a:t>
            </a:r>
          </a:p>
          <a:p>
            <a:endParaRPr lang="en-US" dirty="0"/>
          </a:p>
        </p:txBody>
      </p:sp>
      <p:pic>
        <p:nvPicPr>
          <p:cNvPr id="5" name="il_fi" descr="http://www.mikephoto.com/content/binary/turkey-vulture-feeding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1192" y="838102"/>
            <a:ext cx="6781614" cy="557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5396248" y="695459"/>
            <a:ext cx="2305318" cy="160985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931888">
            <a:off x="5986762" y="1292379"/>
            <a:ext cx="1969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PREDATOR</a:t>
            </a:r>
          </a:p>
        </p:txBody>
      </p:sp>
    </p:spTree>
    <p:extLst>
      <p:ext uri="{BB962C8B-B14F-4D97-AF65-F5344CB8AC3E}">
        <p14:creationId xmlns:p14="http://schemas.microsoft.com/office/powerpoint/2010/main" val="222855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/>
              <a:t>Prey</a:t>
            </a:r>
            <a:br>
              <a:rPr lang="en-US" sz="6000" dirty="0"/>
            </a:br>
            <a:r>
              <a:rPr lang="en-US" sz="2000" b="1" dirty="0">
                <a:solidFill>
                  <a:srgbClr val="FF0000"/>
                </a:solidFill>
              </a:rPr>
              <a:t>day 1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The animal that gets eaten</a:t>
            </a:r>
          </a:p>
        </p:txBody>
      </p:sp>
      <p:pic>
        <p:nvPicPr>
          <p:cNvPr id="13314" name="Picture 2" descr="http://necsi.edu/projects/evolution/co-evolution/pred-prey/lion%2Bzeb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090" y="609598"/>
            <a:ext cx="6807605" cy="558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6156101" y="4056845"/>
            <a:ext cx="3670479" cy="26144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9899677">
            <a:off x="6465192" y="5173484"/>
            <a:ext cx="1867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PREY</a:t>
            </a:r>
          </a:p>
        </p:txBody>
      </p:sp>
    </p:spTree>
    <p:extLst>
      <p:ext uri="{BB962C8B-B14F-4D97-AF65-F5344CB8AC3E}">
        <p14:creationId xmlns:p14="http://schemas.microsoft.com/office/powerpoint/2010/main" val="3185426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/>
              <a:t>Herbivore</a:t>
            </a:r>
            <a:br>
              <a:rPr lang="en-US" sz="6000" dirty="0"/>
            </a:br>
            <a:r>
              <a:rPr lang="en-US" sz="2000" b="1" dirty="0">
                <a:solidFill>
                  <a:srgbClr val="FF0000"/>
                </a:solidFill>
              </a:rPr>
              <a:t>day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Consumer that eats plants</a:t>
            </a:r>
          </a:p>
        </p:txBody>
      </p:sp>
      <p:pic>
        <p:nvPicPr>
          <p:cNvPr id="5" name="Content Placeholder 4" descr="foodchain.pn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89525" y="373487"/>
            <a:ext cx="6926464" cy="533185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350062" y="373487"/>
            <a:ext cx="1854558" cy="2305319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76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/>
              <a:t>Omnivore</a:t>
            </a:r>
            <a:br>
              <a:rPr lang="en-US" sz="6000" dirty="0"/>
            </a:br>
            <a:r>
              <a:rPr lang="en-US" sz="2000" b="1" dirty="0">
                <a:solidFill>
                  <a:srgbClr val="FF0000"/>
                </a:solidFill>
              </a:rPr>
              <a:t>day 1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Consumers that eat both plants and animals</a:t>
            </a:r>
          </a:p>
        </p:txBody>
      </p:sp>
      <p:pic>
        <p:nvPicPr>
          <p:cNvPr id="7" name="Content Placeholder 6" descr="foodchain.pn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89524" y="609600"/>
            <a:ext cx="6913585" cy="56237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0637949" y="1794226"/>
            <a:ext cx="1463899" cy="23067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59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/>
              <a:t>Carnivore</a:t>
            </a:r>
            <a:br>
              <a:rPr lang="en-US" sz="6000" dirty="0"/>
            </a:br>
            <a:r>
              <a:rPr lang="en-US" sz="2000" b="1" dirty="0">
                <a:solidFill>
                  <a:srgbClr val="FF0000"/>
                </a:solidFill>
              </a:rPr>
              <a:t>day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3096176" cy="2153834"/>
          </a:xfrm>
        </p:spPr>
        <p:txBody>
          <a:bodyPr>
            <a:normAutofit/>
          </a:bodyPr>
          <a:lstStyle/>
          <a:p>
            <a:r>
              <a:rPr lang="en-US" sz="4000" dirty="0"/>
              <a:t>Consumer that eats meat.</a:t>
            </a:r>
          </a:p>
        </p:txBody>
      </p:sp>
      <p:pic>
        <p:nvPicPr>
          <p:cNvPr id="5" name="Content Placeholder 4" descr="foodchain.pn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89525" y="373487"/>
            <a:ext cx="6926464" cy="533185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273560" y="3258355"/>
            <a:ext cx="1854558" cy="2305319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53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94" y="0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u="sng" dirty="0"/>
              <a:t>Food Chain</a:t>
            </a:r>
            <a:br>
              <a:rPr lang="en-US" sz="6000" dirty="0"/>
            </a:br>
            <a:r>
              <a:rPr lang="en-US" sz="2000" b="1" dirty="0">
                <a:solidFill>
                  <a:srgbClr val="00B0F0"/>
                </a:solidFill>
              </a:rPr>
              <a:t>day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695" y="1452250"/>
            <a:ext cx="2852506" cy="5012943"/>
          </a:xfrm>
        </p:spPr>
        <p:txBody>
          <a:bodyPr>
            <a:normAutofit/>
          </a:bodyPr>
          <a:lstStyle/>
          <a:p>
            <a:r>
              <a:rPr lang="en-US" sz="4000" dirty="0"/>
              <a:t>a picture that shows how each organism gets energy</a:t>
            </a:r>
          </a:p>
        </p:txBody>
      </p:sp>
      <p:pic>
        <p:nvPicPr>
          <p:cNvPr id="8194" name="Picture 2" descr="http://www.stephsnature.com/images/Websitelifescience/ecology/foodchainvoca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200" y="1452250"/>
            <a:ext cx="9125800" cy="540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85839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314</TotalTime>
  <Words>923</Words>
  <Application>Microsoft Office PowerPoint</Application>
  <PresentationFormat>Widescreen</PresentationFormat>
  <Paragraphs>118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Trebuchet MS</vt:lpstr>
      <vt:lpstr>Wingdings 3</vt:lpstr>
      <vt:lpstr>Facet</vt:lpstr>
      <vt:lpstr>Ecosystems </vt:lpstr>
      <vt:lpstr>Ecosystem day 1</vt:lpstr>
      <vt:lpstr>Community day 1</vt:lpstr>
      <vt:lpstr>Predator day 1</vt:lpstr>
      <vt:lpstr>Prey day 1</vt:lpstr>
      <vt:lpstr>Herbivore day 1</vt:lpstr>
      <vt:lpstr>Omnivore day 1</vt:lpstr>
      <vt:lpstr>Carnivore day 1</vt:lpstr>
      <vt:lpstr>Food Chain day 2</vt:lpstr>
      <vt:lpstr>Food Web day 2</vt:lpstr>
      <vt:lpstr>Producer day 2</vt:lpstr>
      <vt:lpstr>Consumer day 2</vt:lpstr>
      <vt:lpstr>Decomposer day 2</vt:lpstr>
      <vt:lpstr>Primary Consumer day 2</vt:lpstr>
      <vt:lpstr>Secondary Consumer day 2</vt:lpstr>
      <vt:lpstr>Tertiary Consumer day 2</vt:lpstr>
      <vt:lpstr>Biome day 3</vt:lpstr>
      <vt:lpstr>Tundra Biome day 3</vt:lpstr>
      <vt:lpstr>Temperate/Deciduous  Forest day 3</vt:lpstr>
      <vt:lpstr>Tropical Rainforest Biome day 3</vt:lpstr>
      <vt:lpstr>Taiga Biome day 3</vt:lpstr>
      <vt:lpstr>Grasslands Biome day 3</vt:lpstr>
      <vt:lpstr>Desert Biome day 3</vt:lpstr>
      <vt:lpstr>Marine Ecosystem day 4</vt:lpstr>
      <vt:lpstr>Freshwater Ecosystem day 4</vt:lpstr>
      <vt:lpstr>Estuary day 4</vt:lpstr>
      <vt:lpstr>Niche day 4</vt:lpstr>
      <vt:lpstr>Salinity day 4</vt:lpstr>
      <vt:lpstr>Pollution day 4</vt:lpstr>
      <vt:lpstr>Eutrophication day 4</vt:lpstr>
    </vt:vector>
  </TitlesOfParts>
  <Company>Wake Technical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Ecosystems</dc:title>
  <dc:creator>Windows User</dc:creator>
  <cp:lastModifiedBy>truddock-campbell@wcpschools.wcpss.net</cp:lastModifiedBy>
  <cp:revision>34</cp:revision>
  <dcterms:created xsi:type="dcterms:W3CDTF">2014-01-26T21:21:08Z</dcterms:created>
  <dcterms:modified xsi:type="dcterms:W3CDTF">2019-01-02T21:54:31Z</dcterms:modified>
</cp:coreProperties>
</file>